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9" r:id="rId1"/>
  </p:sldMasterIdLst>
  <p:notesMasterIdLst>
    <p:notesMasterId r:id="rId32"/>
  </p:notesMasterIdLst>
  <p:handoutMasterIdLst>
    <p:handoutMasterId r:id="rId33"/>
  </p:handoutMasterIdLst>
  <p:sldIdLst>
    <p:sldId id="371" r:id="rId2"/>
    <p:sldId id="372" r:id="rId3"/>
    <p:sldId id="373" r:id="rId4"/>
    <p:sldId id="374" r:id="rId5"/>
    <p:sldId id="375" r:id="rId6"/>
    <p:sldId id="376" r:id="rId7"/>
    <p:sldId id="377" r:id="rId8"/>
    <p:sldId id="378" r:id="rId9"/>
    <p:sldId id="379" r:id="rId10"/>
    <p:sldId id="380" r:id="rId11"/>
    <p:sldId id="392" r:id="rId12"/>
    <p:sldId id="381" r:id="rId13"/>
    <p:sldId id="382" r:id="rId14"/>
    <p:sldId id="389" r:id="rId15"/>
    <p:sldId id="390" r:id="rId16"/>
    <p:sldId id="391" r:id="rId17"/>
    <p:sldId id="383" r:id="rId18"/>
    <p:sldId id="384" r:id="rId19"/>
    <p:sldId id="385" r:id="rId20"/>
    <p:sldId id="386" r:id="rId21"/>
    <p:sldId id="387" r:id="rId22"/>
    <p:sldId id="388" r:id="rId23"/>
    <p:sldId id="394" r:id="rId24"/>
    <p:sldId id="395" r:id="rId25"/>
    <p:sldId id="396" r:id="rId26"/>
    <p:sldId id="397" r:id="rId27"/>
    <p:sldId id="398" r:id="rId28"/>
    <p:sldId id="399" r:id="rId29"/>
    <p:sldId id="400" r:id="rId30"/>
    <p:sldId id="401" r:id="rId3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77E3"/>
    <a:srgbClr val="CC9900"/>
    <a:srgbClr val="FFCC99"/>
    <a:srgbClr val="FF6600"/>
    <a:srgbClr val="0033CC"/>
    <a:srgbClr val="FF0000"/>
    <a:srgbClr val="008000"/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8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88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2519D26-C62C-43C0-98F9-054BA51BDD14}" type="datetime1">
              <a:rPr lang="en-US"/>
              <a:pPr>
                <a:defRPr/>
              </a:pPr>
              <a:t>7/21/2010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5E477910-1D5D-4666-9596-807CD9F11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1AACD25-674D-4FDA-BB24-9566C946C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MS PGothic" pitchFamily="34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33DFCF3-B82A-40AD-BC1C-DA12C5725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06982F66-A98E-4829-BB96-14DDCD643A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342381CC-9465-4679-BB29-42D9AC7BBD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anchor="t"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ea typeface="+mn-ea"/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1F4446C9-0FB2-4340-AFCB-E16545745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4DD39A4E-0F08-4855-9E02-AFD329F0A3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F9D7C0B5-F827-48D2-941A-F0F0AFDFE5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C3BB8EB9-7AA5-4FBD-A7A5-C0457B7141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A7FCE2F9-F7CC-4A52-B067-0F13EB0876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D09EAC59-3967-4F8D-98F0-DCB52C548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214F08BA-ED34-4320-A4C3-BDCB7F408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MS PGothic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fld id="{B3D0DB08-7955-44EC-8AA7-5DF250F58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cxnSp>
        <p:nvCxnSpPr>
          <p:cNvPr id="11" name="Straight Connector 10"/>
          <p:cNvCxnSpPr>
            <a:cxnSpLocks noChangeShapeType="1"/>
          </p:cNvCxnSpPr>
          <p:nvPr userDrawn="1"/>
        </p:nvCxnSpPr>
        <p:spPr bwMode="auto">
          <a:xfrm>
            <a:off x="457200" y="6172200"/>
            <a:ext cx="8229600" cy="1588"/>
          </a:xfrm>
          <a:prstGeom prst="line">
            <a:avLst/>
          </a:prstGeom>
          <a:noFill/>
          <a:ln w="25400">
            <a:solidFill>
              <a:srgbClr val="9BBB59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pic>
        <p:nvPicPr>
          <p:cNvPr id="1029" name="Picture 12" descr="oix_logo.eps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010400" y="6400800"/>
            <a:ext cx="16764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  <p:sldLayoutId id="214748397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i="1" kern="1200">
          <a:solidFill>
            <a:schemeClr val="tx1"/>
          </a:solidFill>
          <a:effectLst>
            <a:outerShdw blurRad="50800" dist="38100" dir="2700000">
              <a:schemeClr val="bg1">
                <a:alpha val="43000"/>
              </a:schemeClr>
            </a:outerShdw>
          </a:effectLst>
          <a:latin typeface="+mj-lt"/>
          <a:ea typeface="MS PGothic" pitchFamily="34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 i="1">
          <a:solidFill>
            <a:schemeClr val="tx1"/>
          </a:solidFill>
          <a:latin typeface="Calibri" pitchFamily="34" charset="0"/>
          <a:ea typeface="MS PGothic" pitchFamily="34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MS PGothic" pitchFamily="34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dmanagement.go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736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Identity for Open Government</a:t>
            </a:r>
            <a:b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the </a:t>
            </a:r>
            <a:b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Identity Exchange (OIX):</a:t>
            </a:r>
            <a:b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 Market Solution to Online Trust</a:t>
            </a:r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>
          <a:xfrm>
            <a:off x="1371600" y="4329113"/>
            <a:ext cx="6400800" cy="1309687"/>
          </a:xfrm>
        </p:spPr>
        <p:txBody>
          <a:bodyPr/>
          <a:lstStyle/>
          <a:p>
            <a:r>
              <a:rPr lang="en-US" sz="2400" smtClean="0">
                <a:solidFill>
                  <a:srgbClr val="898989"/>
                </a:solidFill>
              </a:rPr>
              <a:t>June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The US government vision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Create a program for approving industry non-profits as “trust framework providers” (TFPs)</a:t>
            </a:r>
          </a:p>
          <a:p>
            <a:pPr lvl="1"/>
            <a:r>
              <a:rPr lang="en-US" smtClean="0"/>
              <a:t>US ICAM TFP Adoption Process (TFPAP)</a:t>
            </a:r>
            <a:br>
              <a:rPr lang="en-US" smtClean="0"/>
            </a:br>
            <a:r>
              <a:rPr lang="en-US" smtClean="0"/>
              <a:t>(</a:t>
            </a:r>
            <a:r>
              <a:rPr lang="en-US" smtClean="0">
                <a:hlinkClick r:id="rId2"/>
              </a:rPr>
              <a:t>http://www.idmanagement.gov</a:t>
            </a:r>
            <a:r>
              <a:rPr lang="en-US" smtClean="0"/>
              <a:t>) </a:t>
            </a:r>
          </a:p>
          <a:p>
            <a:r>
              <a:rPr lang="en-US" smtClean="0"/>
              <a:t>These TFPs in turn certify private industry identity providers against the requirements for different level of assurance (LOA)</a:t>
            </a:r>
          </a:p>
          <a:p>
            <a:pPr lvl="1"/>
            <a:r>
              <a:rPr lang="en-US" smtClean="0"/>
              <a:t>TFPAP covers LOA 1 through 4 based on the NIST 800-63 standard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Trust Framework becomes scalable "architecture" for trusted services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sz="1600" smtClean="0"/>
              <a:t>Service Providers define "Identity Scheme" to support services in Trust Network model (ISAP)</a:t>
            </a:r>
          </a:p>
          <a:p>
            <a:r>
              <a:rPr lang="en-US" sz="1600" smtClean="0"/>
              <a:t>Service Providers and Identity Providers propose model to support services (TFPAP)</a:t>
            </a:r>
          </a:p>
          <a:p>
            <a:r>
              <a:rPr lang="en-US" sz="1600" smtClean="0"/>
              <a:t>Users "join" in Trust Networks, learning new security/control model in "context" of service</a:t>
            </a:r>
          </a:p>
          <a:p>
            <a:r>
              <a:rPr lang="en-US" sz="1600" smtClean="0"/>
              <a:t>Level 1 Framework allow "individualized interaction" without Personally Identifiable Information</a:t>
            </a:r>
          </a:p>
          <a:p>
            <a:r>
              <a:rPr lang="en-US" sz="1600" smtClean="0"/>
              <a:t>Services to be defined at Levels 2-4 can be added "incrementally" and in context</a:t>
            </a:r>
          </a:p>
          <a:p>
            <a:endParaRPr lang="en-US" sz="1600" smtClean="0"/>
          </a:p>
        </p:txBody>
      </p:sp>
      <p:pic>
        <p:nvPicPr>
          <p:cNvPr id="24580" name="Picture 13" descr="OMB eAuth Bo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895600"/>
            <a:ext cx="414972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946150" y="1519238"/>
            <a:ext cx="2714625" cy="461962"/>
          </a:xfrm>
          <a:prstGeom prst="rect">
            <a:avLst/>
          </a:prstGeom>
          <a:solidFill>
            <a:srgbClr val="C0504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/>
              <a:t>"Citizen-facing" Missions</a:t>
            </a:r>
          </a:p>
          <a:p>
            <a:pPr algn="ctr"/>
            <a:r>
              <a:rPr lang="en-US" sz="1200"/>
              <a:t>(Agencies as "Service Providers")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762000" y="2286000"/>
            <a:ext cx="3041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/>
              <a:t>Federal Trust Framework Model</a:t>
            </a:r>
          </a:p>
          <a:p>
            <a:pPr algn="ctr"/>
            <a:r>
              <a:rPr lang="en-US" sz="1200"/>
              <a:t>(OMB 800-63; eAuthentication; HSPD-12)</a:t>
            </a:r>
            <a:endParaRPr lang="en-US" sz="1200" b="1"/>
          </a:p>
        </p:txBody>
      </p:sp>
      <p:cxnSp>
        <p:nvCxnSpPr>
          <p:cNvPr id="24583" name="AutoShape 37"/>
          <p:cNvCxnSpPr>
            <a:cxnSpLocks noChangeShapeType="1"/>
          </p:cNvCxnSpPr>
          <p:nvPr/>
        </p:nvCxnSpPr>
        <p:spPr bwMode="auto">
          <a:xfrm flipH="1">
            <a:off x="2303463" y="2743200"/>
            <a:ext cx="1587" cy="3159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4584" name="AutoShape 37"/>
          <p:cNvCxnSpPr>
            <a:cxnSpLocks noChangeShapeType="1"/>
          </p:cNvCxnSpPr>
          <p:nvPr/>
        </p:nvCxnSpPr>
        <p:spPr bwMode="auto">
          <a:xfrm flipH="1">
            <a:off x="2286000" y="2057400"/>
            <a:ext cx="1588" cy="3159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24585" name="Group 17"/>
          <p:cNvGrpSpPr>
            <a:grpSpLocks/>
          </p:cNvGrpSpPr>
          <p:nvPr/>
        </p:nvGrpSpPr>
        <p:grpSpPr bwMode="auto">
          <a:xfrm>
            <a:off x="4495800" y="3048000"/>
            <a:ext cx="2051050" cy="1020763"/>
            <a:chOff x="2631" y="2313"/>
            <a:chExt cx="1291" cy="643"/>
          </a:xfrm>
        </p:grpSpPr>
        <p:sp>
          <p:nvSpPr>
            <p:cNvPr id="24595" name="Rectangle 18"/>
            <p:cNvSpPr>
              <a:spLocks noChangeArrowheads="1"/>
            </p:cNvSpPr>
            <p:nvPr/>
          </p:nvSpPr>
          <p:spPr bwMode="auto">
            <a:xfrm>
              <a:off x="2945" y="2577"/>
              <a:ext cx="661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Government</a:t>
              </a:r>
            </a:p>
            <a:p>
              <a:pPr algn="ctr"/>
              <a:r>
                <a:rPr lang="en-US" sz="1200"/>
                <a:t>Banks</a:t>
              </a:r>
            </a:p>
            <a:p>
              <a:pPr algn="ctr"/>
              <a:r>
                <a:rPr lang="en-US" sz="1200"/>
                <a:t>Hospitals, etc</a:t>
              </a:r>
            </a:p>
          </p:txBody>
        </p:sp>
        <p:sp>
          <p:nvSpPr>
            <p:cNvPr id="24596" name="Text Box 19"/>
            <p:cNvSpPr txBox="1">
              <a:spLocks noChangeArrowheads="1"/>
            </p:cNvSpPr>
            <p:nvPr/>
          </p:nvSpPr>
          <p:spPr bwMode="auto">
            <a:xfrm>
              <a:off x="2631" y="2313"/>
              <a:ext cx="129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schemeClr val="accent1"/>
                  </a:solidFill>
                </a:rPr>
                <a:t>Relying Parties (RPs)</a:t>
              </a:r>
              <a:endParaRPr lang="en-US" sz="1200"/>
            </a:p>
            <a:p>
              <a:pPr algn="ctr"/>
              <a:r>
                <a:rPr lang="en-US" sz="1200"/>
                <a:t>(Trusted Service Providers)</a:t>
              </a:r>
            </a:p>
          </p:txBody>
        </p:sp>
      </p:grpSp>
      <p:sp>
        <p:nvSpPr>
          <p:cNvPr id="24586" name="Text Box 21"/>
          <p:cNvSpPr txBox="1">
            <a:spLocks noChangeArrowheads="1"/>
          </p:cNvSpPr>
          <p:nvPr/>
        </p:nvSpPr>
        <p:spPr bwMode="auto">
          <a:xfrm>
            <a:off x="8229600" y="3124200"/>
            <a:ext cx="7064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solidFill>
                  <a:schemeClr val="accent1"/>
                </a:solidFill>
              </a:rPr>
              <a:t>Users</a:t>
            </a:r>
            <a:endParaRPr lang="en-US" sz="1200" b="1"/>
          </a:p>
        </p:txBody>
      </p:sp>
      <p:pic>
        <p:nvPicPr>
          <p:cNvPr id="24587" name="Picture 22" descr="StickMan_(red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3429000"/>
            <a:ext cx="652463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588" name="Group 23"/>
          <p:cNvGrpSpPr>
            <a:grpSpLocks/>
          </p:cNvGrpSpPr>
          <p:nvPr/>
        </p:nvGrpSpPr>
        <p:grpSpPr bwMode="auto">
          <a:xfrm>
            <a:off x="5715000" y="1524000"/>
            <a:ext cx="2743200" cy="822325"/>
            <a:chOff x="3491" y="1601"/>
            <a:chExt cx="1490" cy="518"/>
          </a:xfrm>
        </p:grpSpPr>
        <p:sp>
          <p:nvSpPr>
            <p:cNvPr id="24593" name="Text Box 24"/>
            <p:cNvSpPr txBox="1">
              <a:spLocks noChangeArrowheads="1"/>
            </p:cNvSpPr>
            <p:nvPr/>
          </p:nvSpPr>
          <p:spPr bwMode="auto">
            <a:xfrm>
              <a:off x="3491" y="1601"/>
              <a:ext cx="14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>
                  <a:solidFill>
                    <a:schemeClr val="accent1"/>
                  </a:solidFill>
                </a:rPr>
                <a:t>Identity Providers (IDPs)</a:t>
              </a:r>
              <a:endParaRPr lang="en-US" sz="1200"/>
            </a:p>
            <a:p>
              <a:pPr algn="ctr"/>
              <a:r>
                <a:rPr lang="en-US" sz="1200"/>
                <a:t>(Personal Data Store Providers)</a:t>
              </a:r>
            </a:p>
          </p:txBody>
        </p:sp>
        <p:sp>
          <p:nvSpPr>
            <p:cNvPr id="24594" name="Rectangle 25"/>
            <p:cNvSpPr>
              <a:spLocks noChangeArrowheads="1"/>
            </p:cNvSpPr>
            <p:nvPr/>
          </p:nvSpPr>
          <p:spPr bwMode="auto">
            <a:xfrm>
              <a:off x="3547" y="1828"/>
              <a:ext cx="137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Google, Yahoo, Facebook, Citi, Paypal, Verisign</a:t>
              </a:r>
            </a:p>
          </p:txBody>
        </p:sp>
      </p:grpSp>
      <p:cxnSp>
        <p:nvCxnSpPr>
          <p:cNvPr id="24589" name="AutoShape 26"/>
          <p:cNvCxnSpPr>
            <a:cxnSpLocks noChangeShapeType="1"/>
            <a:stCxn id="24596" idx="0"/>
            <a:endCxn id="24594" idx="1"/>
          </p:cNvCxnSpPr>
          <p:nvPr/>
        </p:nvCxnSpPr>
        <p:spPr bwMode="auto">
          <a:xfrm rot="5400000" flipH="1" flipV="1">
            <a:off x="5203032" y="2432843"/>
            <a:ext cx="933450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4590" name="AutoShape 27"/>
          <p:cNvCxnSpPr>
            <a:cxnSpLocks noChangeShapeType="1"/>
            <a:stCxn id="24594" idx="3"/>
            <a:endCxn id="24586" idx="0"/>
          </p:cNvCxnSpPr>
          <p:nvPr/>
        </p:nvCxnSpPr>
        <p:spPr bwMode="auto">
          <a:xfrm>
            <a:off x="8355013" y="2114550"/>
            <a:ext cx="227012" cy="1009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24591" name="AutoShape 28"/>
          <p:cNvCxnSpPr>
            <a:cxnSpLocks noChangeShapeType="1"/>
            <a:stCxn id="24595" idx="3"/>
          </p:cNvCxnSpPr>
          <p:nvPr/>
        </p:nvCxnSpPr>
        <p:spPr bwMode="auto">
          <a:xfrm>
            <a:off x="6045200" y="3767138"/>
            <a:ext cx="22606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4592" name="Rectangle 29"/>
          <p:cNvSpPr>
            <a:spLocks noChangeArrowheads="1"/>
          </p:cNvSpPr>
          <p:nvPr/>
        </p:nvSpPr>
        <p:spPr bwMode="auto">
          <a:xfrm>
            <a:off x="6477000" y="3429000"/>
            <a:ext cx="1352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"Trust Network"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Timeline for creation of OIX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57200" y="2106613"/>
            <a:ext cx="8229600" cy="217487"/>
          </a:xfrm>
          <a:prstGeom prst="rect">
            <a:avLst/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7" name="Isosceles Triangle 6"/>
          <p:cNvSpPr>
            <a:spLocks noChangeArrowheads="1"/>
          </p:cNvSpPr>
          <p:nvPr/>
        </p:nvSpPr>
        <p:spPr bwMode="auto">
          <a:xfrm>
            <a:off x="593725" y="2324100"/>
            <a:ext cx="698500" cy="517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25605" name="TextBox 7"/>
          <p:cNvSpPr txBox="1">
            <a:spLocks noChangeArrowheads="1"/>
          </p:cNvSpPr>
          <p:nvPr/>
        </p:nvSpPr>
        <p:spPr bwMode="auto">
          <a:xfrm>
            <a:off x="457200" y="1460500"/>
            <a:ext cx="67627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Nov</a:t>
            </a:r>
            <a:br>
              <a:rPr lang="en-US" sz="1600"/>
            </a:br>
            <a:r>
              <a:rPr lang="en-US" sz="1600"/>
              <a:t>2009</a:t>
            </a:r>
          </a:p>
        </p:txBody>
      </p:sp>
      <p:sp>
        <p:nvSpPr>
          <p:cNvPr id="25606" name="TextBox 8"/>
          <p:cNvSpPr txBox="1">
            <a:spLocks noChangeArrowheads="1"/>
          </p:cNvSpPr>
          <p:nvPr/>
        </p:nvSpPr>
        <p:spPr bwMode="auto">
          <a:xfrm>
            <a:off x="1719263" y="1738313"/>
            <a:ext cx="676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Dec</a:t>
            </a:r>
          </a:p>
        </p:txBody>
      </p:sp>
      <p:sp>
        <p:nvSpPr>
          <p:cNvPr id="25607" name="TextBox 9"/>
          <p:cNvSpPr txBox="1">
            <a:spLocks noChangeArrowheads="1"/>
          </p:cNvSpPr>
          <p:nvPr/>
        </p:nvSpPr>
        <p:spPr bwMode="auto">
          <a:xfrm>
            <a:off x="2981325" y="1738313"/>
            <a:ext cx="676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Jan</a:t>
            </a:r>
          </a:p>
        </p:txBody>
      </p:sp>
      <p:sp>
        <p:nvSpPr>
          <p:cNvPr id="25608" name="TextBox 10"/>
          <p:cNvSpPr txBox="1">
            <a:spLocks noChangeArrowheads="1"/>
          </p:cNvSpPr>
          <p:nvPr/>
        </p:nvSpPr>
        <p:spPr bwMode="auto">
          <a:xfrm>
            <a:off x="4243388" y="1738313"/>
            <a:ext cx="676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Feb</a:t>
            </a:r>
          </a:p>
        </p:txBody>
      </p:sp>
      <p:sp>
        <p:nvSpPr>
          <p:cNvPr id="25609" name="TextBox 11"/>
          <p:cNvSpPr txBox="1">
            <a:spLocks noChangeArrowheads="1"/>
          </p:cNvSpPr>
          <p:nvPr/>
        </p:nvSpPr>
        <p:spPr bwMode="auto">
          <a:xfrm>
            <a:off x="5503863" y="1738313"/>
            <a:ext cx="677862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Mar</a:t>
            </a:r>
          </a:p>
        </p:txBody>
      </p:sp>
      <p:sp>
        <p:nvSpPr>
          <p:cNvPr id="25610" name="TextBox 12"/>
          <p:cNvSpPr txBox="1">
            <a:spLocks noChangeArrowheads="1"/>
          </p:cNvSpPr>
          <p:nvPr/>
        </p:nvSpPr>
        <p:spPr bwMode="auto">
          <a:xfrm>
            <a:off x="6765925" y="1738313"/>
            <a:ext cx="677863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Apr</a:t>
            </a:r>
          </a:p>
        </p:txBody>
      </p:sp>
      <p:sp>
        <p:nvSpPr>
          <p:cNvPr id="25611" name="TextBox 13"/>
          <p:cNvSpPr txBox="1">
            <a:spLocks noChangeArrowheads="1"/>
          </p:cNvSpPr>
          <p:nvPr/>
        </p:nvSpPr>
        <p:spPr bwMode="auto">
          <a:xfrm>
            <a:off x="8027988" y="1468438"/>
            <a:ext cx="658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May</a:t>
            </a:r>
            <a:br>
              <a:rPr lang="en-US" sz="1600"/>
            </a:br>
            <a:r>
              <a:rPr lang="en-US" sz="1600"/>
              <a:t>2010</a:t>
            </a:r>
          </a:p>
        </p:txBody>
      </p:sp>
      <p:sp>
        <p:nvSpPr>
          <p:cNvPr id="25612" name="TextBox 14"/>
          <p:cNvSpPr txBox="1">
            <a:spLocks noChangeArrowheads="1"/>
          </p:cNvSpPr>
          <p:nvPr/>
        </p:nvSpPr>
        <p:spPr bwMode="auto">
          <a:xfrm>
            <a:off x="320675" y="2914650"/>
            <a:ext cx="1262063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OIDF/ICF Joint Steering Committee formed to review options for meeting TFPAP goals</a:t>
            </a:r>
          </a:p>
        </p:txBody>
      </p:sp>
      <p:sp>
        <p:nvSpPr>
          <p:cNvPr id="16" name="Isosceles Triangle 15"/>
          <p:cNvSpPr>
            <a:spLocks noChangeArrowheads="1"/>
          </p:cNvSpPr>
          <p:nvPr/>
        </p:nvSpPr>
        <p:spPr bwMode="auto">
          <a:xfrm>
            <a:off x="2305050" y="2324100"/>
            <a:ext cx="698500" cy="517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25614" name="TextBox 16"/>
          <p:cNvSpPr txBox="1">
            <a:spLocks noChangeArrowheads="1"/>
          </p:cNvSpPr>
          <p:nvPr/>
        </p:nvSpPr>
        <p:spPr bwMode="auto">
          <a:xfrm>
            <a:off x="2097088" y="2914650"/>
            <a:ext cx="113188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JSC recom-mends formation of OIX</a:t>
            </a:r>
          </a:p>
        </p:txBody>
      </p:sp>
      <p:sp>
        <p:nvSpPr>
          <p:cNvPr id="18" name="Isosceles Triangle 17"/>
          <p:cNvSpPr>
            <a:spLocks noChangeArrowheads="1"/>
          </p:cNvSpPr>
          <p:nvPr/>
        </p:nvSpPr>
        <p:spPr bwMode="auto">
          <a:xfrm>
            <a:off x="3657600" y="2324100"/>
            <a:ext cx="698500" cy="517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25616" name="TextBox 18"/>
          <p:cNvSpPr txBox="1">
            <a:spLocks noChangeArrowheads="1"/>
          </p:cNvSpPr>
          <p:nvPr/>
        </p:nvSpPr>
        <p:spPr bwMode="auto">
          <a:xfrm>
            <a:off x="3395663" y="2914650"/>
            <a:ext cx="1239837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Final</a:t>
            </a:r>
            <a:br>
              <a:rPr lang="en-US"/>
            </a:br>
            <a:r>
              <a:rPr lang="en-US"/>
              <a:t>approval received from both boards</a:t>
            </a:r>
          </a:p>
        </p:txBody>
      </p:sp>
      <p:sp>
        <p:nvSpPr>
          <p:cNvPr id="20" name="Isosceles Triangle 19"/>
          <p:cNvSpPr>
            <a:spLocks noChangeArrowheads="1"/>
          </p:cNvSpPr>
          <p:nvPr/>
        </p:nvSpPr>
        <p:spPr bwMode="auto">
          <a:xfrm>
            <a:off x="5503863" y="2324100"/>
            <a:ext cx="698500" cy="517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9CC746"/>
              </a:gs>
              <a:gs pos="20000">
                <a:srgbClr val="9BC348"/>
              </a:gs>
              <a:gs pos="100000">
                <a:srgbClr val="769535"/>
              </a:gs>
            </a:gsLst>
            <a:lin ang="5400000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5618" name="TextBox 20"/>
          <p:cNvSpPr txBox="1">
            <a:spLocks noChangeArrowheads="1"/>
          </p:cNvSpPr>
          <p:nvPr/>
        </p:nvSpPr>
        <p:spPr bwMode="auto">
          <a:xfrm>
            <a:off x="4811713" y="2914650"/>
            <a:ext cx="2632075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charset="0"/>
              <a:buAutoNum type="arabicPeriod"/>
            </a:pPr>
            <a:r>
              <a:rPr lang="en-US" b="1"/>
              <a:t> OIX launched at RSA</a:t>
            </a:r>
          </a:p>
          <a:p>
            <a:pPr marL="342900" indent="-342900">
              <a:buFont typeface="Calibri" charset="0"/>
              <a:buAutoNum type="arabicPeriod"/>
            </a:pPr>
            <a:r>
              <a:rPr lang="en-US" b="1"/>
              <a:t> Approved as TFP by US ICAM </a:t>
            </a:r>
          </a:p>
          <a:p>
            <a:pPr marL="342900" indent="-342900">
              <a:buFont typeface="Calibri" charset="0"/>
              <a:buAutoNum type="arabicPeriod"/>
            </a:pPr>
            <a:r>
              <a:rPr lang="en-US" b="1"/>
              <a:t> First 3 IdPs certified</a:t>
            </a:r>
          </a:p>
          <a:p>
            <a:pPr marL="342900" indent="-342900">
              <a:buFont typeface="Calibri" charset="0"/>
              <a:buAutoNum type="arabicPeriod"/>
            </a:pPr>
            <a:r>
              <a:rPr lang="en-US" b="1"/>
              <a:t> Open Identity Trust</a:t>
            </a:r>
            <a:br>
              <a:rPr lang="en-US" b="1"/>
            </a:br>
            <a:r>
              <a:rPr lang="en-US" b="1"/>
              <a:t> Framework Model</a:t>
            </a:r>
            <a:br>
              <a:rPr lang="en-US" b="1"/>
            </a:br>
            <a:r>
              <a:rPr lang="en-US" b="1"/>
              <a:t> paper published</a:t>
            </a:r>
          </a:p>
        </p:txBody>
      </p:sp>
      <p:sp>
        <p:nvSpPr>
          <p:cNvPr id="22" name="Isosceles Triangle 21"/>
          <p:cNvSpPr>
            <a:spLocks noChangeArrowheads="1"/>
          </p:cNvSpPr>
          <p:nvPr/>
        </p:nvSpPr>
        <p:spPr bwMode="auto">
          <a:xfrm>
            <a:off x="8027988" y="2324100"/>
            <a:ext cx="698500" cy="517525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25620" name="TextBox 22"/>
          <p:cNvSpPr txBox="1">
            <a:spLocks noChangeArrowheads="1"/>
          </p:cNvSpPr>
          <p:nvPr/>
        </p:nvSpPr>
        <p:spPr bwMode="auto">
          <a:xfrm>
            <a:off x="7620000" y="2914650"/>
            <a:ext cx="1385888" cy="203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/>
              <a:t>Expanded member-ship docs approved; working groups commence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Industry vision</a:t>
            </a:r>
          </a:p>
        </p:txBody>
      </p:sp>
      <p:sp>
        <p:nvSpPr>
          <p:cNvPr id="26627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Industry wanted to solve the problem of identity credential trust not just for the US government, but for any trust community</a:t>
            </a:r>
          </a:p>
          <a:p>
            <a:r>
              <a:rPr lang="en-US" smtClean="0"/>
              <a:t>So it created the </a:t>
            </a:r>
            <a:r>
              <a:rPr lang="en-US" smtClean="0">
                <a:solidFill>
                  <a:srgbClr val="660066"/>
                </a:solidFill>
              </a:rPr>
              <a:t>Open Identity Trust Framework Model</a:t>
            </a:r>
          </a:p>
          <a:p>
            <a:pPr lvl="1"/>
            <a:r>
              <a:rPr lang="en-US" smtClean="0"/>
              <a:t>Published jointly by OIDF, ICF, and OIX</a:t>
            </a:r>
          </a:p>
          <a:p>
            <a:pPr lvl="1"/>
            <a:r>
              <a:rPr lang="en-US" smtClean="0"/>
              <a:t>Allows any trust community to create their own trust framework specification (TF)</a:t>
            </a:r>
          </a:p>
          <a:p>
            <a:pPr lvl="1"/>
            <a:r>
              <a:rPr lang="en-US" smtClean="0"/>
              <a:t>Each TF “plugs in” to the OIX certification program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The OITF Model</a:t>
            </a:r>
          </a:p>
        </p:txBody>
      </p:sp>
      <p:pic>
        <p:nvPicPr>
          <p:cNvPr id="27651" name="Picture 3" descr="fig3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524000"/>
            <a:ext cx="6296025" cy="457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Box 5"/>
          <p:cNvSpPr txBox="1">
            <a:spLocks noChangeArrowheads="1"/>
          </p:cNvSpPr>
          <p:nvPr/>
        </p:nvSpPr>
        <p:spPr bwMode="auto">
          <a:xfrm>
            <a:off x="1447800" y="4203700"/>
            <a:ext cx="1463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/>
              <a:t>Levels of</a:t>
            </a:r>
            <a:br>
              <a:rPr lang="en-US" sz="1600"/>
            </a:br>
            <a:r>
              <a:rPr lang="en-US" sz="1600"/>
              <a:t>Assurance</a:t>
            </a:r>
          </a:p>
        </p:txBody>
      </p:sp>
      <p:sp>
        <p:nvSpPr>
          <p:cNvPr id="7" name="Right Arrow 6"/>
          <p:cNvSpPr>
            <a:spLocks noChangeArrowheads="1"/>
          </p:cNvSpPr>
          <p:nvPr/>
        </p:nvSpPr>
        <p:spPr bwMode="auto">
          <a:xfrm>
            <a:off x="2840038" y="4264025"/>
            <a:ext cx="425450" cy="515938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7654" name="TextBox 7"/>
          <p:cNvSpPr txBox="1">
            <a:spLocks noChangeArrowheads="1"/>
          </p:cNvSpPr>
          <p:nvPr/>
        </p:nvSpPr>
        <p:spPr bwMode="auto">
          <a:xfrm>
            <a:off x="6475413" y="4191000"/>
            <a:ext cx="14493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600"/>
              <a:t>Levels of</a:t>
            </a:r>
            <a:br>
              <a:rPr lang="en-US" sz="1600"/>
            </a:br>
            <a:r>
              <a:rPr lang="en-US" sz="1600"/>
              <a:t>Protection </a:t>
            </a:r>
          </a:p>
        </p:txBody>
      </p:sp>
      <p:sp>
        <p:nvSpPr>
          <p:cNvPr id="9" name="Right Arrow 8"/>
          <p:cNvSpPr>
            <a:spLocks noChangeArrowheads="1"/>
          </p:cNvSpPr>
          <p:nvPr/>
        </p:nvSpPr>
        <p:spPr bwMode="auto">
          <a:xfrm flipH="1">
            <a:off x="6180138" y="4264025"/>
            <a:ext cx="427037" cy="515938"/>
          </a:xfrm>
          <a:prstGeom prst="rightArrow">
            <a:avLst>
              <a:gd name="adj1" fmla="val 50000"/>
              <a:gd name="adj2" fmla="val 50000"/>
            </a:avLst>
          </a:prstGeom>
          <a:gradFill rotWithShape="1">
            <a:gsLst>
              <a:gs pos="0">
                <a:srgbClr val="3A7CCB"/>
              </a:gs>
              <a:gs pos="20000">
                <a:srgbClr val="3C7BC7"/>
              </a:gs>
              <a:gs pos="100000">
                <a:srgbClr val="2C5D98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The US ICAM Trust Framework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First official OIX trust framework</a:t>
            </a:r>
          </a:p>
          <a:p>
            <a:r>
              <a:rPr lang="en-US" smtClean="0"/>
              <a:t>Approved by ICAM on 2 March 2010</a:t>
            </a:r>
          </a:p>
          <a:p>
            <a:r>
              <a:rPr lang="en-US" smtClean="0"/>
              <a:t>Currently operates at LOA 1</a:t>
            </a:r>
          </a:p>
          <a:p>
            <a:r>
              <a:rPr lang="en-US" smtClean="0"/>
              <a:t>Google, PayPal, Equifax, and Verisign certified; more in process</a:t>
            </a:r>
          </a:p>
          <a:p>
            <a:r>
              <a:rPr lang="en-US" smtClean="0"/>
              <a:t>Application for LOA 2 and 3 in development</a:t>
            </a:r>
          </a:p>
          <a:p>
            <a:pPr lvl="1"/>
            <a:r>
              <a:rPr lang="en-US" smtClean="0"/>
              <a:t>US ICAM Trust Framework Working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Other OIX trust frameworks in development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Line Information Database (LIDB)</a:t>
            </a:r>
          </a:p>
          <a:p>
            <a:pPr lvl="1"/>
            <a:r>
              <a:rPr lang="en-US" smtClean="0"/>
              <a:t>To safeguard access to telco subscriber data</a:t>
            </a:r>
          </a:p>
          <a:p>
            <a:r>
              <a:rPr lang="en-US" smtClean="0"/>
              <a:t>PBS Public Media</a:t>
            </a:r>
          </a:p>
          <a:p>
            <a:pPr lvl="1"/>
            <a:r>
              <a:rPr lang="en-US" smtClean="0"/>
              <a:t>To connect public TV stations, users, and sites</a:t>
            </a:r>
          </a:p>
          <a:p>
            <a:r>
              <a:rPr lang="en-US" smtClean="0"/>
              <a:t>XAuth</a:t>
            </a:r>
          </a:p>
          <a:p>
            <a:pPr lvl="1"/>
            <a:r>
              <a:rPr lang="en-US" smtClean="0"/>
              <a:t>To simplify movement between social sites</a:t>
            </a:r>
          </a:p>
          <a:p>
            <a:r>
              <a:rPr lang="en-US" smtClean="0"/>
              <a:t>PDX (Personal Data Exchange)</a:t>
            </a:r>
          </a:p>
          <a:p>
            <a:pPr lvl="1"/>
            <a:r>
              <a:rPr lang="en-US" smtClean="0"/>
              <a:t>To support individuals sharing data on their terms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OIX Working Groups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Lightweight process designed to support all aspects of trust framework development</a:t>
            </a:r>
          </a:p>
          <a:p>
            <a:r>
              <a:rPr lang="en-US" smtClean="0"/>
              <a:t>Open to OIX members and non-members</a:t>
            </a:r>
          </a:p>
          <a:p>
            <a:r>
              <a:rPr lang="en-US" smtClean="0"/>
              <a:t>Encourages information sharing and best practices</a:t>
            </a:r>
          </a:p>
          <a:p>
            <a:r>
              <a:rPr lang="en-US" smtClean="0"/>
              <a:t>Two general WGs:</a:t>
            </a:r>
          </a:p>
          <a:p>
            <a:pPr lvl="1"/>
            <a:r>
              <a:rPr lang="en-US" smtClean="0"/>
              <a:t>Legal WG</a:t>
            </a:r>
          </a:p>
          <a:p>
            <a:pPr lvl="1"/>
            <a:r>
              <a:rPr lang="en-US" smtClean="0"/>
              <a:t>Trust Framework Development WG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Legal WG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Develop TF Process and Structure</a:t>
            </a:r>
          </a:p>
          <a:p>
            <a:pPr lvl="1"/>
            <a:r>
              <a:rPr lang="en-US" smtClean="0"/>
              <a:t>Work with Trust Communities to build TFs and standardize TF design</a:t>
            </a:r>
          </a:p>
          <a:p>
            <a:pPr lvl="1"/>
            <a:r>
              <a:rPr lang="en-US" smtClean="0"/>
              <a:t>Target legal rule “best practices”</a:t>
            </a:r>
          </a:p>
          <a:p>
            <a:r>
              <a:rPr lang="en-US" smtClean="0"/>
              <a:t>Developing an “ecosystem of obligations” analytical structure </a:t>
            </a:r>
          </a:p>
          <a:p>
            <a:r>
              <a:rPr lang="en-US" smtClean="0"/>
              <a:t>Will collaborate and coordinate with related legal standardization initiatives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Trust Framework Development WG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Publish OIX Trust Framework Requirements and Guidelines document</a:t>
            </a:r>
          </a:p>
          <a:p>
            <a:pPr lvl="1"/>
            <a:r>
              <a:rPr lang="en-US" smtClean="0"/>
              <a:t>Step-by-step template for an OITF-compliant trust framework</a:t>
            </a:r>
          </a:p>
          <a:p>
            <a:r>
              <a:rPr lang="en-US" smtClean="0"/>
              <a:t>Hosts governmental TF best practices discussions/workshops</a:t>
            </a:r>
          </a:p>
          <a:p>
            <a:r>
              <a:rPr lang="en-US" smtClean="0"/>
              <a:t>Incubates new TFs – assists policymakers with education and early requirements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1260475"/>
            <a:ext cx="7772400" cy="398303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OIX is an Internet-scale solution to the problem of how </a:t>
            </a:r>
            <a:b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open identity credentials</a:t>
            </a:r>
            <a:b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can be trusted online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OIX Listing Service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Web service to be hosted by OIX on behalf of all the participants</a:t>
            </a:r>
          </a:p>
          <a:p>
            <a:pPr lvl="1"/>
            <a:r>
              <a:rPr lang="en-US" smtClean="0"/>
              <a:t>Both human-readable and machine-readable</a:t>
            </a:r>
          </a:p>
          <a:p>
            <a:r>
              <a:rPr lang="en-US" smtClean="0"/>
              <a:t>Will describe what organizations are participating in what trust frameworks at what LOA and LOP using what Technical Profiles</a:t>
            </a:r>
          </a:p>
          <a:p>
            <a:r>
              <a:rPr lang="en-US" smtClean="0"/>
              <a:t>Will provide an efficient, near-real time market information feedback loop</a:t>
            </a:r>
          </a:p>
          <a:p>
            <a:r>
              <a:rPr lang="en-US" smtClean="0"/>
              <a:t>Can be queried by IdPs, RPs, and user agents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OIX membership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782618"/>
          <a:ext cx="8229600" cy="313944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893675"/>
                <a:gridCol w="1798075"/>
                <a:gridCol w="1699551"/>
                <a:gridCol w="1434501"/>
                <a:gridCol w="1403798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Commercial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(&gt;50 employees)</a:t>
                      </a:r>
                      <a:endParaRPr lang="en-US" sz="1600" dirty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Commercial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(&lt;50 employees)</a:t>
                      </a:r>
                      <a:endParaRPr lang="en-US" sz="1800" dirty="0" smtClean="0">
                        <a:solidFill>
                          <a:srgbClr val="00009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Government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Academic/Non-Profit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Executive</a:t>
                      </a:r>
                      <a:r>
                        <a:rPr lang="en-US" baseline="0" dirty="0" smtClean="0"/>
                        <a:t> Member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$25,000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$25,000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$25,000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$25,000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General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Member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$5,000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Professional Service Provider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$5,000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$1000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Trust Framework Authority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$5,000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$2500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$500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cap="none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QUESTIONS/DISCUSSION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Great opportunity to align forces to accelerate government mission results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Lower Risk</a:t>
            </a:r>
          </a:p>
          <a:p>
            <a:r>
              <a:rPr lang="en-US" smtClean="0"/>
              <a:t>Lower Cost</a:t>
            </a:r>
          </a:p>
          <a:p>
            <a:r>
              <a:rPr lang="en-US" smtClean="0"/>
              <a:t>Improved mission effectiveness</a:t>
            </a:r>
          </a:p>
          <a:p>
            <a:r>
              <a:rPr lang="en-US" smtClean="0"/>
              <a:t>Improved transparency</a:t>
            </a:r>
          </a:p>
          <a:p>
            <a:r>
              <a:rPr lang="en-US" smtClean="0"/>
              <a:t>Improved citizen access to government services</a:t>
            </a:r>
          </a:p>
          <a:p>
            <a:r>
              <a:rPr lang="en-US" smtClean="0"/>
              <a:t>Improved "citizen experience" across government websites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Leadership and key government initiatives are a driving force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smtClean="0"/>
              <a:t>Task Force on Identity Management provides focus and vision</a:t>
            </a:r>
          </a:p>
          <a:p>
            <a:r>
              <a:rPr lang="en-US" sz="2200" smtClean="0"/>
              <a:t>CIO Council establishes Identity, Credentials and Access Management Subcommittee (ICAM)</a:t>
            </a:r>
          </a:p>
          <a:p>
            <a:r>
              <a:rPr lang="en-US" sz="2200" smtClean="0"/>
              <a:t>ICAM consolidates efforts: eAuthentication; OMB 800-63; HSPD-12</a:t>
            </a:r>
          </a:p>
          <a:p>
            <a:pPr lvl="1"/>
            <a:r>
              <a:rPr lang="en-US" sz="1800" smtClean="0"/>
              <a:t>Evolves "federation" model to define process for adopting "Trust Frameworks" (TFPAP)</a:t>
            </a:r>
          </a:p>
          <a:p>
            <a:pPr lvl="1"/>
            <a:r>
              <a:rPr lang="en-US" sz="1800" smtClean="0"/>
              <a:t>Creates framework for developing underlying "Identity Schemes" (ISAP)</a:t>
            </a:r>
          </a:p>
          <a:p>
            <a:pPr lvl="1"/>
            <a:r>
              <a:rPr lang="en-US" sz="1800" smtClean="0"/>
              <a:t>Establishes OMB Levels of Assurance model as cornerstone for ISAP/TFPAP</a:t>
            </a:r>
          </a:p>
          <a:p>
            <a:pPr lvl="1"/>
            <a:r>
              <a:rPr lang="en-US" sz="1800" smtClean="0"/>
              <a:t>Adopts us of "Industry" technology to allow "lightweight" implementation</a:t>
            </a:r>
          </a:p>
          <a:p>
            <a:pPr lvl="1"/>
            <a:r>
              <a:rPr lang="en-US" sz="1800" smtClean="0"/>
              <a:t>Reconciles specifications (OpenID and Information Cards) to OMB 800-63</a:t>
            </a:r>
          </a:p>
          <a:p>
            <a:pPr lvl="1"/>
            <a:r>
              <a:rPr lang="en-US" sz="1800" smtClean="0"/>
              <a:t>Establishes first Trust Framework, referred to as the "Level 1 Trust Framework"</a:t>
            </a:r>
          </a:p>
          <a:p>
            <a:r>
              <a:rPr lang="en-US" sz="2200" smtClean="0"/>
              <a:t>Industry embraces Trust Framework model and works to support "Level 1 Communities"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-128"/>
              </a:rPr>
              <a:t>Industry supports Federal efforts to improve "Service Delivery"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3413" y="1524000"/>
            <a:ext cx="8091487" cy="4508500"/>
          </a:xfrm>
        </p:spPr>
        <p:txBody>
          <a:bodyPr/>
          <a:lstStyle/>
          <a:p>
            <a:r>
              <a:rPr lang="en-US" smtClean="0"/>
              <a:t>Industry recognized superiority of "lightweight federation" several years ago</a:t>
            </a:r>
          </a:p>
          <a:p>
            <a:pPr marL="571500" lvl="1" indent="-222250"/>
            <a:r>
              <a:rPr lang="en-US" smtClean="0"/>
              <a:t>Microsoft develops "Card Space" technology to support rich identity technology</a:t>
            </a:r>
          </a:p>
          <a:p>
            <a:pPr marL="571500" lvl="1" indent="-222250"/>
            <a:r>
              <a:rPr lang="en-US" smtClean="0"/>
              <a:t>Microsoft "contributes" technology to enable open source "Information Card" technology</a:t>
            </a:r>
          </a:p>
          <a:p>
            <a:pPr marL="571500" lvl="1" indent="-222250"/>
            <a:r>
              <a:rPr lang="en-US" smtClean="0"/>
              <a:t>Identity "community" consolidates on OpenID as lightweight URL-based identifier</a:t>
            </a:r>
          </a:p>
          <a:p>
            <a:pPr marL="571500" lvl="1" indent="-222250"/>
            <a:r>
              <a:rPr lang="en-US" smtClean="0"/>
              <a:t>OpenID and Information Card groups form foundations for joint market development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ＭＳ Ｐゴシック" charset="-128"/>
              </a:rPr>
              <a:t>Industry supports Federal efforts to improve "Service Delivery"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3413" y="1524000"/>
            <a:ext cx="8091487" cy="4508500"/>
          </a:xfrm>
        </p:spPr>
        <p:txBody>
          <a:bodyPr/>
          <a:lstStyle/>
          <a:p>
            <a:r>
              <a:rPr lang="en-US" sz="2400" smtClean="0"/>
              <a:t>Industry begins to embrace lightweight federation model</a:t>
            </a:r>
          </a:p>
          <a:p>
            <a:pPr marL="571500" lvl="1" indent="-222250"/>
            <a:r>
              <a:rPr lang="en-US" sz="2000" smtClean="0"/>
              <a:t>Microsoft supports OpenID and works to help develop "seamless" user experience</a:t>
            </a:r>
          </a:p>
          <a:p>
            <a:pPr marL="571500" lvl="1" indent="-222250"/>
            <a:r>
              <a:rPr lang="en-US" sz="2000" smtClean="0"/>
              <a:t>AOL, Google, Facebook, Yahoo, VeriSign, JanRain, and others support OpenID</a:t>
            </a:r>
          </a:p>
          <a:p>
            <a:pPr marL="914400" lvl="2">
              <a:buFont typeface="Webdings" charset="2"/>
              <a:buChar char="•"/>
            </a:pPr>
            <a:r>
              <a:rPr lang="en-US" sz="2000" smtClean="0"/>
              <a:t>Current estimates on OpenIDs exceed 1 Billion, with 40,000 sites supporting</a:t>
            </a:r>
          </a:p>
          <a:p>
            <a:r>
              <a:rPr lang="en-US" sz="2400" smtClean="0"/>
              <a:t>Industry supports Federal Government as the largest "Service Provider"</a:t>
            </a:r>
          </a:p>
          <a:p>
            <a:pPr marL="571500" lvl="1" indent="-222250"/>
            <a:r>
              <a:rPr lang="en-US" sz="2000" smtClean="0"/>
              <a:t>500 citizen-facing sites, with massive relevance to existing OpenID "customer base"</a:t>
            </a:r>
          </a:p>
          <a:p>
            <a:pPr marL="571500" lvl="1" indent="-222250"/>
            <a:r>
              <a:rPr lang="en-US" sz="2000" smtClean="0"/>
              <a:t>Opportunity to increase transparency, access, and experience with Level 1 Communities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Trust Framework becomes scalable "architecture" for trusted services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1782763"/>
          </a:xfrm>
        </p:spPr>
        <p:txBody>
          <a:bodyPr/>
          <a:lstStyle/>
          <a:p>
            <a:r>
              <a:rPr lang="en-US" sz="1600" smtClean="0"/>
              <a:t>Service Providers define "Identity Scheme" to support services in Trust Network model (ISAP)</a:t>
            </a:r>
          </a:p>
          <a:p>
            <a:r>
              <a:rPr lang="en-US" sz="1600" smtClean="0"/>
              <a:t>Service Providers and Identity Providers propose model to support services (TFPAP)</a:t>
            </a:r>
          </a:p>
          <a:p>
            <a:r>
              <a:rPr lang="en-US" sz="1600" smtClean="0"/>
              <a:t>Users "join" in Trust Networks, learning new security/control model in "context" of service</a:t>
            </a:r>
          </a:p>
          <a:p>
            <a:r>
              <a:rPr lang="en-US" sz="1600" smtClean="0"/>
              <a:t>Level 1 Framework allow "individualized interaction" without Personally Identifiable Information</a:t>
            </a:r>
          </a:p>
          <a:p>
            <a:r>
              <a:rPr lang="en-US" sz="1600" smtClean="0"/>
              <a:t>Services to be defined at Levels 2-4 can be added "incrementally" and in context</a:t>
            </a:r>
          </a:p>
          <a:p>
            <a:endParaRPr lang="en-US" sz="1600" smtClean="0"/>
          </a:p>
        </p:txBody>
      </p:sp>
      <p:pic>
        <p:nvPicPr>
          <p:cNvPr id="41988" name="Picture 13" descr="OMB eAuth Bo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895600"/>
            <a:ext cx="4149725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946150" y="1519238"/>
            <a:ext cx="2714625" cy="461962"/>
          </a:xfrm>
          <a:prstGeom prst="rect">
            <a:avLst/>
          </a:prstGeom>
          <a:solidFill>
            <a:srgbClr val="C0504D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/>
              <a:t>"Citizen-facing" Missions</a:t>
            </a:r>
          </a:p>
          <a:p>
            <a:pPr algn="ctr"/>
            <a:r>
              <a:rPr lang="en-US" sz="1200"/>
              <a:t>(Agencies as "Service Providers")</a:t>
            </a:r>
          </a:p>
        </p:txBody>
      </p:sp>
      <p:sp>
        <p:nvSpPr>
          <p:cNvPr id="41990" name="Text Box 6"/>
          <p:cNvSpPr txBox="1">
            <a:spLocks noChangeArrowheads="1"/>
          </p:cNvSpPr>
          <p:nvPr/>
        </p:nvSpPr>
        <p:spPr bwMode="auto">
          <a:xfrm>
            <a:off x="762000" y="2286000"/>
            <a:ext cx="3041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200" b="1"/>
              <a:t>Federal Trust Framework Model</a:t>
            </a:r>
          </a:p>
          <a:p>
            <a:pPr algn="ctr"/>
            <a:r>
              <a:rPr lang="en-US" sz="1200"/>
              <a:t>(OMB 800-63; eAuthentication; HSPD-12)</a:t>
            </a:r>
            <a:endParaRPr lang="en-US" sz="1200" b="1"/>
          </a:p>
        </p:txBody>
      </p:sp>
      <p:cxnSp>
        <p:nvCxnSpPr>
          <p:cNvPr id="41991" name="AutoShape 37"/>
          <p:cNvCxnSpPr>
            <a:cxnSpLocks noChangeShapeType="1"/>
          </p:cNvCxnSpPr>
          <p:nvPr/>
        </p:nvCxnSpPr>
        <p:spPr bwMode="auto">
          <a:xfrm flipH="1">
            <a:off x="2303463" y="2743200"/>
            <a:ext cx="1587" cy="3159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1992" name="AutoShape 37"/>
          <p:cNvCxnSpPr>
            <a:cxnSpLocks noChangeShapeType="1"/>
          </p:cNvCxnSpPr>
          <p:nvPr/>
        </p:nvCxnSpPr>
        <p:spPr bwMode="auto">
          <a:xfrm flipH="1">
            <a:off x="2286000" y="2057400"/>
            <a:ext cx="1588" cy="3159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41993" name="Group 17"/>
          <p:cNvGrpSpPr>
            <a:grpSpLocks/>
          </p:cNvGrpSpPr>
          <p:nvPr/>
        </p:nvGrpSpPr>
        <p:grpSpPr bwMode="auto">
          <a:xfrm>
            <a:off x="4495800" y="3048000"/>
            <a:ext cx="2051050" cy="1020763"/>
            <a:chOff x="2631" y="2313"/>
            <a:chExt cx="1291" cy="643"/>
          </a:xfrm>
        </p:grpSpPr>
        <p:sp>
          <p:nvSpPr>
            <p:cNvPr id="42003" name="Rectangle 18"/>
            <p:cNvSpPr>
              <a:spLocks noChangeArrowheads="1"/>
            </p:cNvSpPr>
            <p:nvPr/>
          </p:nvSpPr>
          <p:spPr bwMode="auto">
            <a:xfrm>
              <a:off x="2945" y="2577"/>
              <a:ext cx="661" cy="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/>
                <a:t>Government</a:t>
              </a:r>
            </a:p>
            <a:p>
              <a:pPr algn="ctr"/>
              <a:r>
                <a:rPr lang="en-US" sz="1200"/>
                <a:t>Banks</a:t>
              </a:r>
            </a:p>
            <a:p>
              <a:pPr algn="ctr"/>
              <a:r>
                <a:rPr lang="en-US" sz="1200"/>
                <a:t>Hospitals, etc</a:t>
              </a:r>
            </a:p>
          </p:txBody>
        </p:sp>
        <p:sp>
          <p:nvSpPr>
            <p:cNvPr id="42004" name="Text Box 19"/>
            <p:cNvSpPr txBox="1">
              <a:spLocks noChangeArrowheads="1"/>
            </p:cNvSpPr>
            <p:nvPr/>
          </p:nvSpPr>
          <p:spPr bwMode="auto">
            <a:xfrm>
              <a:off x="2631" y="2313"/>
              <a:ext cx="129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 b="1">
                  <a:solidFill>
                    <a:schemeClr val="accent1"/>
                  </a:solidFill>
                </a:rPr>
                <a:t>Relying Parties (RPs)</a:t>
              </a:r>
              <a:endParaRPr lang="en-US" sz="1200"/>
            </a:p>
            <a:p>
              <a:pPr algn="ctr"/>
              <a:r>
                <a:rPr lang="en-US" sz="1200"/>
                <a:t>(Trusted Service Providers)</a:t>
              </a:r>
            </a:p>
          </p:txBody>
        </p:sp>
      </p:grpSp>
      <p:sp>
        <p:nvSpPr>
          <p:cNvPr id="41994" name="Text Box 21"/>
          <p:cNvSpPr txBox="1">
            <a:spLocks noChangeArrowheads="1"/>
          </p:cNvSpPr>
          <p:nvPr/>
        </p:nvSpPr>
        <p:spPr bwMode="auto">
          <a:xfrm>
            <a:off x="8229600" y="3124200"/>
            <a:ext cx="7064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solidFill>
                  <a:schemeClr val="accent1"/>
                </a:solidFill>
              </a:rPr>
              <a:t>Users</a:t>
            </a:r>
            <a:endParaRPr lang="en-US" sz="1200" b="1"/>
          </a:p>
        </p:txBody>
      </p:sp>
      <p:pic>
        <p:nvPicPr>
          <p:cNvPr id="41995" name="Picture 22" descr="StickMan_(red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05800" y="3429000"/>
            <a:ext cx="652463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996" name="Group 23"/>
          <p:cNvGrpSpPr>
            <a:grpSpLocks/>
          </p:cNvGrpSpPr>
          <p:nvPr/>
        </p:nvGrpSpPr>
        <p:grpSpPr bwMode="auto">
          <a:xfrm>
            <a:off x="5715000" y="1524000"/>
            <a:ext cx="2743200" cy="822325"/>
            <a:chOff x="3491" y="1601"/>
            <a:chExt cx="1490" cy="518"/>
          </a:xfrm>
        </p:grpSpPr>
        <p:sp>
          <p:nvSpPr>
            <p:cNvPr id="42001" name="Text Box 24"/>
            <p:cNvSpPr txBox="1">
              <a:spLocks noChangeArrowheads="1"/>
            </p:cNvSpPr>
            <p:nvPr/>
          </p:nvSpPr>
          <p:spPr bwMode="auto">
            <a:xfrm>
              <a:off x="3491" y="1601"/>
              <a:ext cx="1490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 b="1">
                  <a:solidFill>
                    <a:schemeClr val="accent1"/>
                  </a:solidFill>
                </a:rPr>
                <a:t>Identity Providers (IDPs)</a:t>
              </a:r>
              <a:endParaRPr lang="en-US" sz="1200"/>
            </a:p>
            <a:p>
              <a:pPr algn="ctr"/>
              <a:r>
                <a:rPr lang="en-US" sz="1200"/>
                <a:t>(Personal Data Store Providers)</a:t>
              </a:r>
            </a:p>
          </p:txBody>
        </p:sp>
        <p:sp>
          <p:nvSpPr>
            <p:cNvPr id="42002" name="Rectangle 25"/>
            <p:cNvSpPr>
              <a:spLocks noChangeArrowheads="1"/>
            </p:cNvSpPr>
            <p:nvPr/>
          </p:nvSpPr>
          <p:spPr bwMode="auto">
            <a:xfrm>
              <a:off x="3547" y="1828"/>
              <a:ext cx="137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200"/>
                <a:t>Google, Yahoo, Facebook, Citi, Paypal, Verisign</a:t>
              </a:r>
            </a:p>
          </p:txBody>
        </p:sp>
      </p:grpSp>
      <p:cxnSp>
        <p:nvCxnSpPr>
          <p:cNvPr id="41997" name="AutoShape 26"/>
          <p:cNvCxnSpPr>
            <a:cxnSpLocks noChangeShapeType="1"/>
            <a:stCxn id="42004" idx="0"/>
            <a:endCxn id="42002" idx="1"/>
          </p:cNvCxnSpPr>
          <p:nvPr/>
        </p:nvCxnSpPr>
        <p:spPr bwMode="auto">
          <a:xfrm rot="5400000" flipH="1" flipV="1">
            <a:off x="5203032" y="2432843"/>
            <a:ext cx="933450" cy="2968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41998" name="AutoShape 27"/>
          <p:cNvCxnSpPr>
            <a:cxnSpLocks noChangeShapeType="1"/>
            <a:stCxn id="42002" idx="3"/>
            <a:endCxn id="41994" idx="0"/>
          </p:cNvCxnSpPr>
          <p:nvPr/>
        </p:nvCxnSpPr>
        <p:spPr bwMode="auto">
          <a:xfrm>
            <a:off x="8355013" y="2114550"/>
            <a:ext cx="227012" cy="1009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41999" name="AutoShape 28"/>
          <p:cNvCxnSpPr>
            <a:cxnSpLocks noChangeShapeType="1"/>
            <a:stCxn id="42003" idx="3"/>
          </p:cNvCxnSpPr>
          <p:nvPr/>
        </p:nvCxnSpPr>
        <p:spPr bwMode="auto">
          <a:xfrm>
            <a:off x="6045200" y="3767138"/>
            <a:ext cx="226060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42000" name="Rectangle 29"/>
          <p:cNvSpPr>
            <a:spLocks noChangeArrowheads="1"/>
          </p:cNvSpPr>
          <p:nvPr/>
        </p:nvSpPr>
        <p:spPr bwMode="auto">
          <a:xfrm>
            <a:off x="6477000" y="3429000"/>
            <a:ext cx="1352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"Trust Network"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Level 1 Services create Tipping Point for Trust Frameworks </a:t>
            </a:r>
          </a:p>
        </p:txBody>
      </p:sp>
      <p:pic>
        <p:nvPicPr>
          <p:cNvPr id="43011" name="Picture 7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524000"/>
            <a:ext cx="7477125" cy="461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Roadmap To Success For Near-Term Goals and Long-Term Needs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smtClean="0"/>
              <a:t>Opportunity to leverage "mass market" forces to significantly improve security &amp; performance</a:t>
            </a:r>
          </a:p>
          <a:p>
            <a:pPr lvl="1"/>
            <a:r>
              <a:rPr lang="en-US" sz="2000" smtClean="0"/>
              <a:t>Move to "Trust Framework" model by achieving Tipping Point with Level 1 services</a:t>
            </a:r>
          </a:p>
          <a:p>
            <a:pPr lvl="1"/>
            <a:r>
              <a:rPr lang="en-US" sz="2000" smtClean="0"/>
              <a:t>Move to "Trusted Services" as new Trust Frameworks proposed at Levels 2-4</a:t>
            </a:r>
          </a:p>
          <a:p>
            <a:r>
              <a:rPr lang="en-US" sz="2400" smtClean="0"/>
              <a:t>Claim victory for transparency, access, and service with adoption of Level 1 Communities</a:t>
            </a:r>
          </a:p>
          <a:p>
            <a:pPr lvl="1"/>
            <a:r>
              <a:rPr lang="en-US" sz="2000" smtClean="0"/>
              <a:t>Align with current Agency efforts using "publication" sites, to define "communities"</a:t>
            </a:r>
          </a:p>
          <a:p>
            <a:pPr lvl="1"/>
            <a:r>
              <a:rPr lang="en-US" sz="2000" smtClean="0"/>
              <a:t>Look for "early winners" to build momentum across 500 citizen-facing sites</a:t>
            </a:r>
          </a:p>
          <a:p>
            <a:pPr lvl="1"/>
            <a:r>
              <a:rPr lang="en-US" sz="2000" smtClean="0"/>
              <a:t>Track creation of "citizen accounts," leveraging OpenID technology across all sites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Background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OIX was founded by members of the </a:t>
            </a:r>
            <a:r>
              <a:rPr lang="en-US" smtClean="0">
                <a:solidFill>
                  <a:srgbClr val="660066"/>
                </a:solidFill>
              </a:rPr>
              <a:t>OpenID Foundation (OIDF) </a:t>
            </a:r>
            <a:r>
              <a:rPr lang="en-US" smtClean="0"/>
              <a:t>and </a:t>
            </a:r>
            <a:r>
              <a:rPr lang="en-US" smtClean="0">
                <a:solidFill>
                  <a:srgbClr val="660066"/>
                </a:solidFill>
              </a:rPr>
              <a:t>Information Card Foundation (ICF)</a:t>
            </a:r>
          </a:p>
          <a:p>
            <a:r>
              <a:rPr lang="en-US" smtClean="0"/>
              <a:t>OIX was born of the US government’s need to accept identity credentials from certified providers at known </a:t>
            </a:r>
            <a:r>
              <a:rPr lang="en-US" smtClean="0">
                <a:solidFill>
                  <a:srgbClr val="660066"/>
                </a:solidFill>
              </a:rPr>
              <a:t>levels of assurance</a:t>
            </a:r>
          </a:p>
          <a:p>
            <a:pPr lvl="1"/>
            <a:r>
              <a:rPr lang="en-US" smtClean="0"/>
              <a:t>The US government did not want to become an identity provider for all citizens</a:t>
            </a:r>
          </a:p>
          <a:p>
            <a:pPr lvl="1"/>
            <a:r>
              <a:rPr lang="en-US" smtClean="0"/>
              <a:t>Instead it wanted to consume credentials citizens already had from </a:t>
            </a:r>
            <a:r>
              <a:rPr lang="en-US" smtClean="0">
                <a:solidFill>
                  <a:srgbClr val="660066"/>
                </a:solidFill>
              </a:rPr>
              <a:t>third-party identity providers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Roadmap To Success For Near-Term Goals and Long-Term Needs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Initiate the serious work needed to achieve success with incremental Level 2-4 services</a:t>
            </a:r>
          </a:p>
          <a:p>
            <a:pPr lvl="1"/>
            <a:r>
              <a:rPr lang="en-US" smtClean="0"/>
              <a:t>New teams to focus on issues in the Public/Private balance of privacy and security</a:t>
            </a:r>
          </a:p>
          <a:p>
            <a:pPr lvl="1"/>
            <a:r>
              <a:rPr lang="en-US" smtClean="0"/>
              <a:t>Immediate focus on "user experience" to support seamless evolution for citizen security</a:t>
            </a:r>
          </a:p>
          <a:p>
            <a:pPr lvl="1"/>
            <a:r>
              <a:rPr lang="en-US" smtClean="0"/>
              <a:t>Working groups to seek "normalization" of user-facing security technology for Levels 2-4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Third-party identity solutions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660066"/>
                </a:solidFill>
              </a:rPr>
              <a:t>OpenID </a:t>
            </a:r>
            <a:r>
              <a:rPr lang="en-US" smtClean="0"/>
              <a:t>and </a:t>
            </a:r>
            <a:r>
              <a:rPr lang="en-US" smtClean="0">
                <a:solidFill>
                  <a:srgbClr val="660066"/>
                </a:solidFill>
              </a:rPr>
              <a:t>Information Cards </a:t>
            </a:r>
            <a:r>
              <a:rPr lang="en-US" smtClean="0"/>
              <a:t>address the need for Internet-scale digital identity management</a:t>
            </a:r>
          </a:p>
          <a:p>
            <a:r>
              <a:rPr lang="en-US" smtClean="0"/>
              <a:t>Both solve the problem using a third party to assist end-users in identity transactions</a:t>
            </a:r>
          </a:p>
          <a:p>
            <a:r>
              <a:rPr lang="en-US" smtClean="0"/>
              <a:t>This sets up the following “trust triangle” for Internet identity transactions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1219200" y="1828800"/>
            <a:ext cx="1905000" cy="1731963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99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ea typeface="+mn-ea"/>
              </a:rPr>
              <a:t>identity</a:t>
            </a:r>
            <a:br>
              <a:rPr lang="en-US" sz="2000" b="1" dirty="0">
                <a:solidFill>
                  <a:schemeClr val="bg1"/>
                </a:solidFill>
                <a:ea typeface="+mn-ea"/>
              </a:rPr>
            </a:br>
            <a:r>
              <a:rPr lang="en-US" sz="2000" b="1" dirty="0">
                <a:solidFill>
                  <a:schemeClr val="bg1"/>
                </a:solidFill>
                <a:ea typeface="+mn-ea"/>
              </a:rPr>
              <a:t>service</a:t>
            </a:r>
            <a:br>
              <a:rPr lang="en-US" sz="2000" b="1" dirty="0">
                <a:solidFill>
                  <a:schemeClr val="bg1"/>
                </a:solidFill>
                <a:ea typeface="+mn-ea"/>
              </a:rPr>
            </a:br>
            <a:r>
              <a:rPr lang="en-US" sz="2000" b="1" dirty="0">
                <a:solidFill>
                  <a:schemeClr val="bg1"/>
                </a:solidFill>
                <a:ea typeface="+mn-ea"/>
              </a:rPr>
              <a:t>provider</a:t>
            </a: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5562600" y="1752600"/>
            <a:ext cx="2286000" cy="1747838"/>
          </a:xfrm>
          <a:prstGeom prst="triangle">
            <a:avLst>
              <a:gd name="adj" fmla="val 50000"/>
            </a:avLst>
          </a:prstGeom>
          <a:solidFill>
            <a:srgbClr val="3E924C"/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99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endParaRPr lang="en-US" sz="2000" b="1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US" sz="2000" b="1">
                <a:solidFill>
                  <a:schemeClr val="bg1"/>
                </a:solidFill>
              </a:rPr>
              <a:t>relying</a:t>
            </a:r>
            <a:br>
              <a:rPr lang="en-US" sz="2000" b="1">
                <a:solidFill>
                  <a:schemeClr val="bg1"/>
                </a:solidFill>
              </a:rPr>
            </a:br>
            <a:r>
              <a:rPr lang="en-US" sz="2000" b="1">
                <a:solidFill>
                  <a:schemeClr val="bg1"/>
                </a:solidFill>
              </a:rPr>
              <a:t>party</a:t>
            </a:r>
          </a:p>
          <a:p>
            <a:pPr algn="ctr">
              <a:defRPr/>
            </a:pPr>
            <a:endParaRPr lang="en-US" sz="2000" b="1">
              <a:solidFill>
                <a:schemeClr val="bg1"/>
              </a:solidFill>
            </a:endParaRPr>
          </a:p>
          <a:p>
            <a:pPr algn="ctr">
              <a:defRPr/>
            </a:pPr>
            <a:endParaRPr lang="en-US" sz="2000" b="1">
              <a:solidFill>
                <a:schemeClr val="bg1"/>
              </a:solidFill>
            </a:endParaRPr>
          </a:p>
        </p:txBody>
      </p:sp>
      <p:sp>
        <p:nvSpPr>
          <p:cNvPr id="98315" name="Oval 11"/>
          <p:cNvSpPr>
            <a:spLocks noChangeArrowheads="1"/>
          </p:cNvSpPr>
          <p:nvPr/>
        </p:nvSpPr>
        <p:spPr bwMode="auto">
          <a:xfrm>
            <a:off x="3733800" y="3962400"/>
            <a:ext cx="1752600" cy="1752600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99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18443" name="Picture 4" descr="female user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94188" y="4267200"/>
            <a:ext cx="658812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4038600" y="5257800"/>
            <a:ext cx="121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/>
              <a:t>user</a:t>
            </a:r>
          </a:p>
        </p:txBody>
      </p:sp>
      <p:sp>
        <p:nvSpPr>
          <p:cNvPr id="98320" name="AutoShape 16"/>
          <p:cNvSpPr>
            <a:spLocks noChangeArrowheads="1"/>
          </p:cNvSpPr>
          <p:nvPr/>
        </p:nvSpPr>
        <p:spPr bwMode="auto">
          <a:xfrm rot="5400000">
            <a:off x="4267200" y="1295400"/>
            <a:ext cx="609600" cy="2743200"/>
          </a:xfrm>
          <a:prstGeom prst="upDownArrow">
            <a:avLst>
              <a:gd name="adj1" fmla="val 50000"/>
              <a:gd name="adj2" fmla="val 90000"/>
            </a:avLst>
          </a:prstGeom>
          <a:gradFill rotWithShape="1">
            <a:gsLst>
              <a:gs pos="0">
                <a:srgbClr val="FF9933"/>
              </a:gs>
              <a:gs pos="50000">
                <a:srgbClr val="FF9933">
                  <a:gamma/>
                  <a:tint val="35294"/>
                  <a:invGamma/>
                </a:srgbClr>
              </a:gs>
              <a:gs pos="100000">
                <a:srgbClr val="FF99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63500" dist="50800" dir="5400000" algn="ctr" rotWithShape="0">
              <a:srgbClr val="000000">
                <a:alpha val="98997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 b="1">
              <a:ea typeface="+mn-ea"/>
            </a:endParaRPr>
          </a:p>
        </p:txBody>
      </p:sp>
      <p:sp>
        <p:nvSpPr>
          <p:cNvPr id="98321" name="AutoShape 17"/>
          <p:cNvSpPr>
            <a:spLocks noChangeArrowheads="1"/>
          </p:cNvSpPr>
          <p:nvPr/>
        </p:nvSpPr>
        <p:spPr bwMode="auto">
          <a:xfrm rot="7881045">
            <a:off x="3190875" y="3452813"/>
            <a:ext cx="609600" cy="914400"/>
          </a:xfrm>
          <a:prstGeom prst="upDownArrow">
            <a:avLst>
              <a:gd name="adj1" fmla="val 50000"/>
              <a:gd name="adj2" fmla="val 30000"/>
            </a:avLst>
          </a:prstGeom>
          <a:gradFill rotWithShape="1">
            <a:gsLst>
              <a:gs pos="0">
                <a:srgbClr val="4D4D4D"/>
              </a:gs>
              <a:gs pos="50000">
                <a:srgbClr val="C0C0C0"/>
              </a:gs>
              <a:gs pos="100000">
                <a:srgbClr val="4D4D4D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63500" dist="50800" dir="5400000" algn="ctr" rotWithShape="0">
              <a:srgbClr val="000000">
                <a:alpha val="98999"/>
              </a:srgbClr>
            </a:outerShdw>
          </a:effectLst>
        </p:spPr>
        <p:txBody>
          <a:bodyPr rot="10800000" vert="eaVert" wrap="none" anchor="ctr"/>
          <a:lstStyle/>
          <a:p>
            <a:pPr algn="ctr">
              <a:defRPr/>
            </a:pPr>
            <a:endParaRPr lang="en-US" b="1">
              <a:ea typeface="+mn-ea"/>
            </a:endParaRPr>
          </a:p>
        </p:txBody>
      </p:sp>
      <p:sp>
        <p:nvSpPr>
          <p:cNvPr id="98322" name="AutoShape 18"/>
          <p:cNvSpPr>
            <a:spLocks noChangeArrowheads="1"/>
          </p:cNvSpPr>
          <p:nvPr/>
        </p:nvSpPr>
        <p:spPr bwMode="auto">
          <a:xfrm rot="13817208" flipH="1">
            <a:off x="5376863" y="3435350"/>
            <a:ext cx="609600" cy="990600"/>
          </a:xfrm>
          <a:prstGeom prst="upDownArrow">
            <a:avLst>
              <a:gd name="adj1" fmla="val 50000"/>
              <a:gd name="adj2" fmla="val 32500"/>
            </a:avLst>
          </a:prstGeom>
          <a:gradFill rotWithShape="1">
            <a:gsLst>
              <a:gs pos="0">
                <a:srgbClr val="4D4D4D"/>
              </a:gs>
              <a:gs pos="50000">
                <a:srgbClr val="C0C0C0"/>
              </a:gs>
              <a:gs pos="100000">
                <a:srgbClr val="4D4D4D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63500" dist="50800" dir="5400000" algn="ctr" rotWithShape="0">
              <a:srgbClr val="000000">
                <a:alpha val="98999"/>
              </a:srgbClr>
            </a:outerShdw>
          </a:effectLst>
        </p:spPr>
        <p:txBody>
          <a:bodyPr vert="eaVert" wrap="none" anchor="ctr"/>
          <a:lstStyle/>
          <a:p>
            <a:pPr algn="ctr">
              <a:defRPr/>
            </a:pPr>
            <a:endParaRPr lang="en-US" b="1">
              <a:ea typeface="+mn-ea"/>
            </a:endParaRPr>
          </a:p>
        </p:txBody>
      </p:sp>
      <p:sp>
        <p:nvSpPr>
          <p:cNvPr id="18448" name="Text Box 19"/>
          <p:cNvSpPr txBox="1">
            <a:spLocks noChangeArrowheads="1"/>
          </p:cNvSpPr>
          <p:nvPr/>
        </p:nvSpPr>
        <p:spPr bwMode="auto">
          <a:xfrm>
            <a:off x="5715000" y="4114800"/>
            <a:ext cx="2286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Terms of Service (TOS) agreement</a:t>
            </a:r>
          </a:p>
        </p:txBody>
      </p:sp>
      <p:sp>
        <p:nvSpPr>
          <p:cNvPr id="18449" name="Text Box 20"/>
          <p:cNvSpPr txBox="1">
            <a:spLocks noChangeArrowheads="1"/>
          </p:cNvSpPr>
          <p:nvPr/>
        </p:nvSpPr>
        <p:spPr bwMode="auto">
          <a:xfrm>
            <a:off x="1143000" y="4114800"/>
            <a:ext cx="2286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1400"/>
              <a:t>Terms of Service (TOS) agreement</a:t>
            </a:r>
          </a:p>
        </p:txBody>
      </p:sp>
      <p:sp>
        <p:nvSpPr>
          <p:cNvPr id="18450" name="Text Box 21"/>
          <p:cNvSpPr txBox="1">
            <a:spLocks noChangeArrowheads="1"/>
          </p:cNvSpPr>
          <p:nvPr/>
        </p:nvSpPr>
        <p:spPr bwMode="auto">
          <a:xfrm>
            <a:off x="3505200" y="1905000"/>
            <a:ext cx="2286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/>
              <a:t>Optional direct trust agreement</a:t>
            </a:r>
          </a:p>
        </p:txBody>
      </p:sp>
      <p:sp>
        <p:nvSpPr>
          <p:cNvPr id="5140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The basic “trust triangle”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  <a:cs typeface="Arial Black"/>
              </a:rPr>
              <a:t>The trust problem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The user has a direct trust relationship with both the identity service provider and the relying party</a:t>
            </a:r>
          </a:p>
          <a:p>
            <a:pPr>
              <a:lnSpc>
                <a:spcPct val="90000"/>
              </a:lnSpc>
            </a:pPr>
            <a:r>
              <a:rPr lang="en-US" smtClean="0"/>
              <a:t>The problem is: how can the identity service provider and relying party trust each other?</a:t>
            </a:r>
          </a:p>
          <a:p>
            <a:pPr>
              <a:lnSpc>
                <a:spcPct val="90000"/>
              </a:lnSpc>
            </a:pPr>
            <a:r>
              <a:rPr lang="en-US" smtClean="0"/>
              <a:t>This problem is especially acute: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At Internet scale, where identity providers and relying parties may not have any pre-existing relationship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With high-value data like personally identifying information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With high-assurance transactions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Direct trust agreements </a:t>
            </a:r>
            <a:b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en-US" sz="400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do not scale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Direct trust agreements are common when an identity service provider and a relying party are close business partners</a:t>
            </a:r>
          </a:p>
          <a:p>
            <a:pPr lvl="1"/>
            <a:r>
              <a:rPr lang="en-US" smtClean="0"/>
              <a:t>Airlines and rental car companies</a:t>
            </a:r>
          </a:p>
          <a:p>
            <a:r>
              <a:rPr lang="en-US" smtClean="0"/>
              <a:t>They do not scale to large networks, e.g., credit card networks, ATM networks</a:t>
            </a:r>
          </a:p>
          <a:p>
            <a:pPr lvl="1"/>
            <a:r>
              <a:rPr lang="en-US" smtClean="0"/>
              <a:t>Requires n</a:t>
            </a:r>
            <a:r>
              <a:rPr lang="en-US" baseline="30000" smtClean="0"/>
              <a:t>2</a:t>
            </a:r>
            <a:r>
              <a:rPr lang="en-US" smtClean="0"/>
              <a:t> trust agreements</a:t>
            </a:r>
          </a:p>
          <a:p>
            <a:r>
              <a:rPr lang="en-US" smtClean="0"/>
              <a:t>The solution is often a </a:t>
            </a:r>
            <a:r>
              <a:rPr lang="en-US" smtClean="0">
                <a:solidFill>
                  <a:srgbClr val="660066"/>
                </a:solidFill>
              </a:rPr>
              <a:t>trust framework</a:t>
            </a:r>
          </a:p>
          <a:p>
            <a:pPr lvl="1"/>
            <a:r>
              <a:rPr lang="en-US" smtClean="0"/>
              <a:t>A shared set of policies and agreements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903" name="Oval 15"/>
          <p:cNvSpPr>
            <a:spLocks noChangeArrowheads="1"/>
          </p:cNvSpPr>
          <p:nvPr/>
        </p:nvSpPr>
        <p:spPr bwMode="auto">
          <a:xfrm>
            <a:off x="1371600" y="1524000"/>
            <a:ext cx="6400800" cy="4495800"/>
          </a:xfrm>
          <a:prstGeom prst="ellipse">
            <a:avLst/>
          </a:prstGeom>
          <a:solidFill>
            <a:schemeClr val="accent3">
              <a:lumMod val="85000"/>
              <a:alpha val="41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21507" name="Picture 16" descr="MCj043254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-2450028">
            <a:off x="3044825" y="1397000"/>
            <a:ext cx="2974975" cy="267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 Box 17"/>
          <p:cNvSpPr txBox="1">
            <a:spLocks noChangeArrowheads="1"/>
          </p:cNvSpPr>
          <p:nvPr/>
        </p:nvSpPr>
        <p:spPr bwMode="auto">
          <a:xfrm>
            <a:off x="3657600" y="1898650"/>
            <a:ext cx="1752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</a:rPr>
              <a:t>Trust</a:t>
            </a:r>
            <a:br>
              <a:rPr lang="en-US" sz="2400">
                <a:solidFill>
                  <a:schemeClr val="bg1"/>
                </a:solidFill>
              </a:rPr>
            </a:br>
            <a:r>
              <a:rPr lang="en-US" sz="2400">
                <a:solidFill>
                  <a:schemeClr val="bg1"/>
                </a:solidFill>
              </a:rPr>
              <a:t>Framework</a:t>
            </a:r>
          </a:p>
        </p:txBody>
      </p:sp>
      <p:sp>
        <p:nvSpPr>
          <p:cNvPr id="165906" name="Text Box 18"/>
          <p:cNvSpPr txBox="1">
            <a:spLocks noChangeArrowheads="1"/>
          </p:cNvSpPr>
          <p:nvPr/>
        </p:nvSpPr>
        <p:spPr bwMode="auto">
          <a:xfrm>
            <a:off x="2514600" y="5175250"/>
            <a:ext cx="4038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accent4">
                    <a:lumMod val="65000"/>
                    <a:lumOff val="35000"/>
                  </a:schemeClr>
                </a:solidFill>
                <a:ea typeface="+mn-ea"/>
              </a:rPr>
              <a:t>Trust Community</a:t>
            </a:r>
          </a:p>
        </p:txBody>
      </p:sp>
      <p:sp>
        <p:nvSpPr>
          <p:cNvPr id="8199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 trust framework “umbrella”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2743200" y="3194050"/>
            <a:ext cx="1295400" cy="1198563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99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identity</a:t>
            </a:r>
            <a:br>
              <a:rPr lang="en-US" sz="1400" b="1" dirty="0">
                <a:solidFill>
                  <a:schemeClr val="bg1"/>
                </a:solidFill>
                <a:ea typeface="+mn-ea"/>
              </a:rPr>
            </a:br>
            <a:r>
              <a:rPr lang="en-US" sz="1400" b="1" dirty="0">
                <a:solidFill>
                  <a:schemeClr val="bg1"/>
                </a:solidFill>
                <a:ea typeface="+mn-ea"/>
              </a:rPr>
              <a:t>service</a:t>
            </a:r>
            <a:br>
              <a:rPr lang="en-US" sz="1400" b="1" dirty="0">
                <a:solidFill>
                  <a:schemeClr val="bg1"/>
                </a:solidFill>
                <a:ea typeface="+mn-ea"/>
              </a:rPr>
            </a:br>
            <a:r>
              <a:rPr lang="en-US" sz="1400" b="1" dirty="0">
                <a:solidFill>
                  <a:schemeClr val="bg1"/>
                </a:solidFill>
                <a:ea typeface="+mn-ea"/>
              </a:rPr>
              <a:t>provider</a:t>
            </a: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4953000" y="3194050"/>
            <a:ext cx="1554480" cy="1209549"/>
          </a:xfrm>
          <a:prstGeom prst="triangle">
            <a:avLst>
              <a:gd name="adj" fmla="val 50000"/>
            </a:avLst>
          </a:prstGeom>
          <a:solidFill>
            <a:srgbClr val="3E924C"/>
          </a:solidFill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99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endParaRPr lang="en-US" sz="2000" b="1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en-US" sz="1400" b="1">
                <a:solidFill>
                  <a:schemeClr val="bg1"/>
                </a:solidFill>
              </a:rPr>
              <a:t>relying</a:t>
            </a:r>
            <a:br>
              <a:rPr lang="en-US" sz="1400" b="1">
                <a:solidFill>
                  <a:schemeClr val="bg1"/>
                </a:solidFill>
              </a:rPr>
            </a:br>
            <a:r>
              <a:rPr lang="en-US" sz="1400" b="1">
                <a:solidFill>
                  <a:schemeClr val="bg1"/>
                </a:solidFill>
              </a:rPr>
              <a:t>party</a:t>
            </a:r>
          </a:p>
          <a:p>
            <a:pPr algn="ctr">
              <a:defRPr/>
            </a:pPr>
            <a:endParaRPr lang="en-US" sz="1400" b="1">
              <a:solidFill>
                <a:schemeClr val="bg1"/>
              </a:solidFill>
            </a:endParaRPr>
          </a:p>
          <a:p>
            <a:pPr algn="ctr">
              <a:defRPr/>
            </a:pPr>
            <a:endParaRPr lang="en-US" sz="1400" b="1">
              <a:solidFill>
                <a:schemeClr val="bg1"/>
              </a:solidFill>
            </a:endParaRPr>
          </a:p>
        </p:txBody>
      </p:sp>
      <p:sp>
        <p:nvSpPr>
          <p:cNvPr id="15" name="Oval 11"/>
          <p:cNvSpPr>
            <a:spLocks noChangeArrowheads="1"/>
          </p:cNvSpPr>
          <p:nvPr/>
        </p:nvSpPr>
        <p:spPr bwMode="auto">
          <a:xfrm>
            <a:off x="3886200" y="3803650"/>
            <a:ext cx="1297449" cy="1297449"/>
          </a:xfrm>
          <a:prstGeom prst="ellipse">
            <a:avLst/>
          </a:prstGeom>
          <a:solidFill>
            <a:srgbClr val="FFFF00"/>
          </a:solidFill>
          <a:ln w="9525">
            <a:noFill/>
            <a:round/>
            <a:headEnd/>
            <a:tailEnd/>
          </a:ln>
          <a:effectLst>
            <a:outerShdw blurRad="50800" dist="50800" dir="5400000" algn="ctr" rotWithShape="0">
              <a:srgbClr val="000000">
                <a:alpha val="99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pic>
        <p:nvPicPr>
          <p:cNvPr id="21520" name="Picture 4" descr="female user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67200" y="3879850"/>
            <a:ext cx="652463" cy="97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1" name="Text Box 14"/>
          <p:cNvSpPr txBox="1">
            <a:spLocks noChangeArrowheads="1"/>
          </p:cNvSpPr>
          <p:nvPr/>
        </p:nvSpPr>
        <p:spPr bwMode="auto">
          <a:xfrm>
            <a:off x="4114800" y="4718050"/>
            <a:ext cx="903288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1"/>
              <a:t>user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+mj-ea"/>
                <a:cs typeface="Arial Black"/>
              </a:rPr>
              <a:t>Trust framework providers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Other industries (credit cards, ATMs) have created global trust frameworks</a:t>
            </a:r>
          </a:p>
          <a:p>
            <a:r>
              <a:rPr lang="en-US" smtClean="0"/>
              <a:t>They each use a shared </a:t>
            </a:r>
            <a:r>
              <a:rPr lang="en-US" smtClean="0">
                <a:solidFill>
                  <a:srgbClr val="660066"/>
                </a:solidFill>
              </a:rPr>
              <a:t>trust framework provider</a:t>
            </a:r>
          </a:p>
          <a:p>
            <a:pPr lvl="1"/>
            <a:r>
              <a:rPr lang="en-US" smtClean="0"/>
              <a:t>Visa, Mastercard, AMEX</a:t>
            </a:r>
          </a:p>
          <a:p>
            <a:pPr lvl="1"/>
            <a:r>
              <a:rPr lang="en-US" smtClean="0"/>
              <a:t>Cirrus, PLUS</a:t>
            </a:r>
          </a:p>
          <a:p>
            <a:r>
              <a:rPr lang="en-US" smtClean="0"/>
              <a:t>The same model can be used for digital identity assurance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37298</TotalTime>
  <Words>1639</Words>
  <Application>Microsoft Office PowerPoint</Application>
  <PresentationFormat>On-screen Show (4:3)</PresentationFormat>
  <Paragraphs>229</Paragraphs>
  <Slides>30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MS PGothic</vt:lpstr>
      <vt:lpstr>Calibri</vt:lpstr>
      <vt:lpstr>Arial Black</vt:lpstr>
      <vt:lpstr>Webdings</vt:lpstr>
      <vt:lpstr>Office Theme</vt:lpstr>
      <vt:lpstr>Open Identity for Open Government and the  Open Identity Exchange (OIX): A Market Solution to Online Trust</vt:lpstr>
      <vt:lpstr>OIX is an Internet-scale solution to the problem of how  open identity credentials can be trusted online</vt:lpstr>
      <vt:lpstr>Background</vt:lpstr>
      <vt:lpstr>Third-party identity solutions</vt:lpstr>
      <vt:lpstr>The basic “trust triangle”</vt:lpstr>
      <vt:lpstr>The trust problem</vt:lpstr>
      <vt:lpstr>Direct trust agreements  do not scale</vt:lpstr>
      <vt:lpstr>A trust framework “umbrella”</vt:lpstr>
      <vt:lpstr>Trust framework providers</vt:lpstr>
      <vt:lpstr>The US government vision</vt:lpstr>
      <vt:lpstr>Trust Framework becomes scalable "architecture" for trusted services</vt:lpstr>
      <vt:lpstr>Timeline for creation of OIX</vt:lpstr>
      <vt:lpstr>Industry vision</vt:lpstr>
      <vt:lpstr>The OITF Model</vt:lpstr>
      <vt:lpstr>The US ICAM Trust Framework</vt:lpstr>
      <vt:lpstr>Other OIX trust frameworks in development</vt:lpstr>
      <vt:lpstr>OIX Working Groups</vt:lpstr>
      <vt:lpstr>Legal WG</vt:lpstr>
      <vt:lpstr>Trust Framework Development WG</vt:lpstr>
      <vt:lpstr>OIX Listing Service</vt:lpstr>
      <vt:lpstr>OIX membership</vt:lpstr>
      <vt:lpstr>QUESTIONS/DISCUSSION</vt:lpstr>
      <vt:lpstr>Great opportunity to align forces to accelerate government mission results</vt:lpstr>
      <vt:lpstr>Leadership and key government initiatives are a driving force</vt:lpstr>
      <vt:lpstr>Industry supports Federal efforts to improve "Service Delivery"</vt:lpstr>
      <vt:lpstr>Industry supports Federal efforts to improve "Service Delivery"</vt:lpstr>
      <vt:lpstr>Trust Framework becomes scalable "architecture" for trusted services</vt:lpstr>
      <vt:lpstr>Level 1 Services create Tipping Point for Trust Frameworks </vt:lpstr>
      <vt:lpstr>Roadmap To Success For Near-Term Goals and Long-Term Needs</vt:lpstr>
      <vt:lpstr>Roadmap To Success For Near-Term Goals and Long-Term Needs</vt:lpstr>
    </vt:vector>
  </TitlesOfParts>
  <Company>Cordance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Identity Initiatives</dc:title>
  <dc:creator>Drummond Reed</dc:creator>
  <cp:lastModifiedBy>Don Thibeau</cp:lastModifiedBy>
  <cp:revision>173</cp:revision>
  <dcterms:created xsi:type="dcterms:W3CDTF">2010-06-28T16:04:47Z</dcterms:created>
  <dcterms:modified xsi:type="dcterms:W3CDTF">2010-07-22T00:11:16Z</dcterms:modified>
</cp:coreProperties>
</file>